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3" roundtripDataSignature="AMtx7mhBI6krOI6BEqJTgHQlqfPDlUppN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Vance Web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8DD9BA-C29F-44D7-8024-86500A8D3458}">
  <a:tblStyle styleId="{368DD9BA-C29F-44D7-8024-86500A8D34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2CC4152-9F76-4C80-B4DC-C0E6F31B45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3" Type="http://customschemas.google.com/relationships/presentationmetadata" Target="meta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5-02T03:56:16.527">
    <p:pos x="6000" y="0"/>
    <p:text>Based on the presentation rubric, I don't think we need the QFD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wL7b8ks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cmaster.com/products/torsion-springs/deflection-angle~180-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penbionics.com/hero-arm-overview/#:~:text=cutting%2Dedge%20features%E2%80%A6-,The%20Hero%20Arm%E2%84%A2%20is%20an%20advanced%2C%20lightweight%2C%203D%20printed,a%20below%2Delbow%20limb%20difference" TargetMode="External"/><Relationship Id="rId3" Type="http://schemas.openxmlformats.org/officeDocument/2006/relationships/hyperlink" Target="https://depositphotos.com/12800543/stock-illustration-money-bag-with-dollar-sign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lectroschematics.com/arduino-mega-2560-pinout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R</a:t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7f54eaae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07f54eaae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65" name="Google Shape;165;g207f54eaae9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7f54eaae9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07f54eaae9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73" name="Google Shape;173;g207f54eaae9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c691b009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c691b009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3c691b009e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cc8cb1e38_4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3cc8cb1e38_4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3cc8cb1e38_4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cbfea3696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cbfea3696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3cbfea3696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7f54eaae9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07f54eaae9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L</a:t>
            </a:r>
            <a:endParaRPr/>
          </a:p>
        </p:txBody>
      </p:sp>
      <p:sp>
        <p:nvSpPr>
          <p:cNvPr id="204" name="Google Shape;204;g207f54eaae9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cc8cb1e3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3cc8cb1e38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L</a:t>
            </a:r>
            <a:endParaRPr/>
          </a:p>
        </p:txBody>
      </p:sp>
      <p:sp>
        <p:nvSpPr>
          <p:cNvPr id="212" name="Google Shape;212;g23cc8cb1e38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cbfea3696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cbfea3696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3cbfea3696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cb5853c4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cb5853c4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3cb5853c4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7f54eaae9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07f54eaae9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R</a:t>
            </a:r>
            <a:endParaRPr/>
          </a:p>
        </p:txBody>
      </p:sp>
      <p:sp>
        <p:nvSpPr>
          <p:cNvPr id="236" name="Google Shape;236;g207f54eaae9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fb917817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0fb917817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J</a:t>
            </a:r>
            <a:endParaRPr/>
          </a:p>
        </p:txBody>
      </p:sp>
      <p:sp>
        <p:nvSpPr>
          <p:cNvPr id="94" name="Google Shape;94;g20fb917817d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665c0a5e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3665c0a5e1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R</a:t>
            </a:r>
            <a:endParaRPr/>
          </a:p>
        </p:txBody>
      </p:sp>
      <p:sp>
        <p:nvSpPr>
          <p:cNvPr id="245" name="Google Shape;245;g13665c0a5e1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cc8cb1e38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cc8cb1e38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180 deflection angle; OD of 0.224”; Leg length = 0.75”; Max torque of 0.402 in-lbs; (9271K94)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https://www.mcmaster.com/products/torsion-springs/deflection-angle~180-/</a:t>
            </a:r>
            <a:r>
              <a:rPr lang="en-US"/>
              <a:t> </a:t>
            </a:r>
            <a:endParaRPr/>
          </a:p>
        </p:txBody>
      </p:sp>
      <p:sp>
        <p:nvSpPr>
          <p:cNvPr id="256" name="Google Shape;256;g23cc8cb1e38_3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665c0a5e1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3665c0a5e1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R</a:t>
            </a:r>
            <a:endParaRPr/>
          </a:p>
        </p:txBody>
      </p:sp>
      <p:sp>
        <p:nvSpPr>
          <p:cNvPr id="265" name="Google Shape;265;g13665c0a5e1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dbf18e58f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3dbf18e58f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3dbf18e58f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dc2217c6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3dc2217c6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3dc2217c6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dc2217c6a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dc2217c6a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3dc2217c6a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c532b8ed6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c532b8ed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3c532b8ed6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665c0a5e1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3665c0a5e1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308" name="Google Shape;308;g13665c0a5e1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665c0a5e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3665c0a5e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320" name="Google Shape;320;g13665c0a5e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dbf18e58f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3dbf18e58f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331" name="Google Shape;331;g23dbf18e58f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7f54eaae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07f54eaae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https://openbionics.com/hero-arm-overview/#:~:text=cutting%2Dedge%20features%E2%80%A6-,The%20Hero%20Arm%E2%84%A2%20is%20an%20advanced%2C%20lightweight%2C%203D%20printed,a%20below%2Delbow%20limb%20difference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https://depositphotos.com/12800543/stock-illustration-money-bag-with-dollar-sign.html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g207f54eaae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cc8cb1e3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3cc8cb1e3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339" name="Google Shape;339;g23cc8cb1e38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c4c142e3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c4c142e3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3c4c142e38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c4c142e3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c4c142e3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3c4c142e3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c4c142e38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c4c142e38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3c4c142e38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c4c142e38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3c4c142e38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3c4c142e38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3c4c142e3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3c4c142e3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3c4c142e3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665c0a5e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3665c0a5e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Arduino Mega 2560 Pinout - ElectroSchematics.com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397" name="Google Shape;397;g13665c0a5e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c4c142e3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3c4c142e3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3c4c142e3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3c532b8ed6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3c532b8ed6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3c532b8ed6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3cbfea3696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3cbfea3696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3cbfea3696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665c0a5e1_3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3665c0a5e1_3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12" name="Google Shape;112;g13665c0a5e1_3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3cbfea3696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3cbfea3696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had to find the minimum </a:t>
            </a:r>
            <a:r>
              <a:rPr lang="en-US"/>
              <a:t>circumference</a:t>
            </a:r>
            <a:r>
              <a:rPr lang="en-US"/>
              <a:t> of the spool and equate that to how much distance the finger tip needed to travel in order to gain a full closing of the hand. MEASUREMENTS AND NUMBERS NEEDED. </a:t>
            </a:r>
            <a:endParaRPr/>
          </a:p>
        </p:txBody>
      </p:sp>
      <p:sp>
        <p:nvSpPr>
          <p:cNvPr id="434" name="Google Shape;434;g23cbfea3696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3da0a933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3da0a933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3da0a933e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3cbfea3696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3cbfea3696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3cbfea3696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3c532b8ed6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3c532b8ed6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3c532b8ed6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3cbfea3696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23cbfea3696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J &amp; 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https://drprem.com/tech/3d-printed-prosthetics-the-pros-and-cons/</a:t>
            </a:r>
            <a:endParaRPr/>
          </a:p>
        </p:txBody>
      </p:sp>
      <p:sp>
        <p:nvSpPr>
          <p:cNvPr id="485" name="Google Shape;485;g23cbfea3696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3cbfea3696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23cbfea3696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J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https://www.zenpack.us/blog/decoding-20-common-green-packaging-symbols/</a:t>
            </a:r>
            <a:endParaRPr/>
          </a:p>
        </p:txBody>
      </p:sp>
      <p:sp>
        <p:nvSpPr>
          <p:cNvPr id="494" name="Google Shape;494;g23cbfea3696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3cbfea3696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3cbfea3696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3cbfea3696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3cbfea3696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3cbfea3696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3cbfea3696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3cbfea3696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23cbfea3696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519" name="Google Shape;519;g23cbfea3696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3cbfea3696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3cbfea3696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3cbfea3696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7f54eaae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07f54eaae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L</a:t>
            </a:r>
            <a:endParaRPr/>
          </a:p>
        </p:txBody>
      </p:sp>
      <p:sp>
        <p:nvSpPr>
          <p:cNvPr id="121" name="Google Shape;121;g207f54eaae9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3cbfea3696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3cbfea3696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3cbfea3696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3cbfea3696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23cbfea3696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551" name="Google Shape;551;g23cbfea3696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3cc8cb1e38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3cc8cb1e38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559" name="Google Shape;559;g23cc8cb1e38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0fb917817d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20fb917817d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567" name="Google Shape;567;g20fb917817d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0fb917817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20fb917817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575" name="Google Shape;575;g20fb917817d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3dbf18e58f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23dbf18e58f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R</a:t>
            </a:r>
            <a:endParaRPr/>
          </a:p>
        </p:txBody>
      </p:sp>
      <p:sp>
        <p:nvSpPr>
          <p:cNvPr id="582" name="Google Shape;582;g23dbf18e58f_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07f54eaae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07f54eaae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129" name="Google Shape;129;g207f54eaae9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07f54eaae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07f54eaae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37" name="Google Shape;137;g207f54eaae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c532b8ed6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c532b8ed6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3c532b8ed6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c532b8ed6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c532b8ed6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3c532b8ed6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2874963" y="-1217612"/>
            <a:ext cx="3394075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528144" y="583323"/>
            <a:ext cx="8158655" cy="480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528144" y="1292772"/>
            <a:ext cx="8158656" cy="3301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543909"/>
            <a:ext cx="8229600" cy="51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A44D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jpg"/><Relationship Id="rId4" Type="http://schemas.openxmlformats.org/officeDocument/2006/relationships/image" Target="../media/image56.jpg"/><Relationship Id="rId5" Type="http://schemas.openxmlformats.org/officeDocument/2006/relationships/image" Target="../media/image61.jpg"/><Relationship Id="rId6" Type="http://schemas.openxmlformats.org/officeDocument/2006/relationships/image" Target="../media/image6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1258050" y="2533350"/>
            <a:ext cx="66279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 575 - Interdisciplinary Industrial Design Projects II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2023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C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3, 2023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KSU 2: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Aydan Vanmeerhaeghe, Christopher Xu, Juan Ponce, Logan Senecal, Randen Plattner, and Vance Weber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Sponsor: Dr. Ronald Brockhoff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Faculty Advisor: Dr. B. Terry Beck</a:t>
            </a:r>
            <a:endParaRPr sz="1200"/>
          </a:p>
        </p:txBody>
      </p:sp>
      <p:sp>
        <p:nvSpPr>
          <p:cNvPr id="89" name="Google Shape;89;p1"/>
          <p:cNvSpPr txBox="1"/>
          <p:nvPr>
            <p:ph type="ctrTitle"/>
          </p:nvPr>
        </p:nvSpPr>
        <p:spPr>
          <a:xfrm>
            <a:off x="685800" y="938663"/>
            <a:ext cx="77724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latin typeface="Times New Roman"/>
                <a:ea typeface="Times New Roman"/>
                <a:cs typeface="Times New Roman"/>
                <a:sym typeface="Times New Roman"/>
              </a:rPr>
              <a:t>Final</a:t>
            </a:r>
            <a:r>
              <a:rPr lang="en-US" sz="3700">
                <a:latin typeface="Times New Roman"/>
                <a:ea typeface="Times New Roman"/>
                <a:cs typeface="Times New Roman"/>
                <a:sym typeface="Times New Roman"/>
              </a:rPr>
              <a:t> Design Review - KSU 2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700">
                <a:latin typeface="Times New Roman"/>
                <a:ea typeface="Times New Roman"/>
                <a:cs typeface="Times New Roman"/>
                <a:sym typeface="Times New Roman"/>
              </a:rPr>
              <a:t>Electromechanical 3D Printed Prosthetic Arm Initiative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7f54eaae9_0_3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Customer Identification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g207f54eaae9_0_30"/>
          <p:cNvSpPr txBox="1"/>
          <p:nvPr>
            <p:ph idx="1" type="body"/>
          </p:nvPr>
        </p:nvSpPr>
        <p:spPr>
          <a:xfrm>
            <a:off x="373275" y="1300950"/>
            <a:ext cx="77346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Due to the open-source nature of the product, the main customers are the direct consumers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Minimal need for marketing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Product must be compatible for individuals missing any part of their limb, with a residual limb up to their elbow region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07f54eaae9_0_3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7f54eaae9_0_36"/>
          <p:cNvSpPr txBox="1"/>
          <p:nvPr>
            <p:ph type="title"/>
          </p:nvPr>
        </p:nvSpPr>
        <p:spPr>
          <a:xfrm>
            <a:off x="127800" y="583325"/>
            <a:ext cx="8959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Quality Function Development (QFD)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g207f54eaae9_0_36"/>
          <p:cNvSpPr txBox="1"/>
          <p:nvPr>
            <p:ph idx="1" type="body"/>
          </p:nvPr>
        </p:nvSpPr>
        <p:spPr>
          <a:xfrm>
            <a:off x="528144" y="1264697"/>
            <a:ext cx="8158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Criteria of significant importance to the consumer were chosen to subjectively rank various arms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Three designs were compared to our final prototype by rating of 1, 3, or 5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Final prototype scored close to desired customer rank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All ratings are subjective and based on testing of product/information provided online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g207f54eaae9_0_36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c691b009e_0_1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QFD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g23c691b009e_0_1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graphicFrame>
        <p:nvGraphicFramePr>
          <p:cNvPr id="185" name="Google Shape;185;g23c691b009e_0_10"/>
          <p:cNvGraphicFramePr/>
          <p:nvPr/>
        </p:nvGraphicFramePr>
        <p:xfrm>
          <a:off x="318313" y="126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{368DD9BA-C29F-44D7-8024-86500A8D3458}</a:tableStyleId>
              </a:tblPr>
              <a:tblGrid>
                <a:gridCol w="1704200"/>
                <a:gridCol w="870550"/>
                <a:gridCol w="1165650"/>
                <a:gridCol w="959100"/>
                <a:gridCol w="1154425"/>
                <a:gridCol w="1375675"/>
                <a:gridCol w="1277775"/>
              </a:tblGrid>
              <a:tr h="351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Kano Classification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 Desired Rank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KSU Repository Arm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KSU Undergrad Prototype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 bionics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Hero Arm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2 Prototype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basic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Reliability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basic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Durability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performance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Strength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performance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Scalability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performance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performance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Wrist Articulation (Up and Down)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basic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Wrist Articulation (Side to Side)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performance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Wrist Articulation (Rotational)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basic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Ease of Assembly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basic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acceptable</a:t>
                      </a: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cc8cb1e38_4_2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QFD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g23cc8cb1e38_4_2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93" name="Google Shape;193;g23cc8cb1e38_4_2"/>
          <p:cNvGraphicFramePr/>
          <p:nvPr/>
        </p:nvGraphicFramePr>
        <p:xfrm>
          <a:off x="325725" y="131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{368DD9BA-C29F-44D7-8024-86500A8D3458}</a:tableStyleId>
              </a:tblPr>
              <a:tblGrid>
                <a:gridCol w="1993100"/>
                <a:gridCol w="1018125"/>
                <a:gridCol w="1363225"/>
                <a:gridCol w="1121650"/>
                <a:gridCol w="949100"/>
                <a:gridCol w="923200"/>
                <a:gridCol w="1069925"/>
              </a:tblGrid>
              <a:tr h="543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Kano Classification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 Desired Rank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KSU Repository Arm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KSU Undergrad Prototype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 bionics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Hero Arm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2 Prototype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Pieces to Assemble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performance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Ease of Repair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basic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Rechargeable Batteries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performance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Aesthetics (Resemblance)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excitement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Noise Above Ambient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excitement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Pressure Sensing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performance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Effect of Materials on Consumer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basic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(good)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Effect of Materials on Environment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basic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(acceptable)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Waterproof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excitement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(poor)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54813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 b="1" sz="1100">
                        <a:solidFill>
                          <a:srgbClr val="54813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cbfea3696_0_40"/>
          <p:cNvSpPr txBox="1"/>
          <p:nvPr>
            <p:ph type="title"/>
          </p:nvPr>
        </p:nvSpPr>
        <p:spPr>
          <a:xfrm>
            <a:off x="585294" y="2331598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latin typeface="Times New Roman"/>
                <a:ea typeface="Times New Roman"/>
                <a:cs typeface="Times New Roman"/>
                <a:sym typeface="Times New Roman"/>
              </a:rPr>
              <a:t>Prototype Design</a:t>
            </a:r>
            <a:endParaRPr sz="6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g23cbfea3696_0_4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7f54eaae9_0_42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Function of Product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g207f54eaae9_0_42"/>
          <p:cNvSpPr txBox="1"/>
          <p:nvPr>
            <p:ph idx="1" type="body"/>
          </p:nvPr>
        </p:nvSpPr>
        <p:spPr>
          <a:xfrm>
            <a:off x="528144" y="1292772"/>
            <a:ext cx="8158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product should allow the customer to: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bend elbow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rotate wrist around two axis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contract fingers to make a fist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release fingers back to a flat hand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207f54eaae9_0_42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cc8cb1e38_0_8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Form of Product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g23cc8cb1e38_0_8"/>
          <p:cNvSpPr txBox="1"/>
          <p:nvPr>
            <p:ph idx="1" type="body"/>
          </p:nvPr>
        </p:nvSpPr>
        <p:spPr>
          <a:xfrm>
            <a:off x="398725" y="1292775"/>
            <a:ext cx="84264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arm consists of: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5 fingers contracted by servos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Palm with housing for finger servos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Pressure sensor mounted to palm lid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Wrist with two servos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Forearm with housing for electronics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g23cc8cb1e38_0_8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cbfea3696_0_19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Assumptions in Design Process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g23cbfea3696_0_19"/>
          <p:cNvSpPr txBox="1"/>
          <p:nvPr>
            <p:ph idx="1" type="body"/>
          </p:nvPr>
        </p:nvSpPr>
        <p:spPr>
          <a:xfrm>
            <a:off x="528144" y="1292772"/>
            <a:ext cx="8158800" cy="33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Consumer will have access to computer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person needing the arm won’t be assembling it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Access to 3D printer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Experience with CAD and coding if design needs to change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23cbfea3696_0_19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cb5853c4f_0_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Material Selection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g23cb5853c4f_0_0"/>
          <p:cNvSpPr txBox="1"/>
          <p:nvPr>
            <p:ph idx="1" type="body"/>
          </p:nvPr>
        </p:nvSpPr>
        <p:spPr>
          <a:xfrm>
            <a:off x="528144" y="1292772"/>
            <a:ext cx="8158800" cy="33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3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Used PLA and PETG for prototyping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3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TPU used for grip on the fingertips and pressure sensor cover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36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Final arm is completely printed in PETG 	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23cb5853c4f_0_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7f54eaae9_0_48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Breakdown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g207f54eaae9_0_48"/>
          <p:cNvSpPr txBox="1"/>
          <p:nvPr>
            <p:ph idx="1" type="body"/>
          </p:nvPr>
        </p:nvSpPr>
        <p:spPr>
          <a:xfrm>
            <a:off x="-43356" y="1063622"/>
            <a:ext cx="8158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Subcategories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Fingers and Joints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Palm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Wrist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Forearm and Elbow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Electronics and Coding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Scalability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07f54eaae9_0_48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241" name="Google Shape;241;g207f54eaae9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550" y="1574875"/>
            <a:ext cx="4500549" cy="23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fb917817d_0_6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g20fb917817d_0_6"/>
          <p:cNvSpPr txBox="1"/>
          <p:nvPr>
            <p:ph idx="1" type="body"/>
          </p:nvPr>
        </p:nvSpPr>
        <p:spPr>
          <a:xfrm>
            <a:off x="408619" y="1264697"/>
            <a:ext cx="8158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Background Information</a:t>
            </a:r>
            <a:endParaRPr sz="2100">
              <a:latin typeface="Times New Roman"/>
              <a:ea typeface="Times New Roman"/>
              <a:cs typeface="Times New Roman"/>
              <a:sym typeface="Times New Roman"/>
              <a:extLst>
                <a:ext uri="http://customooxmlschemas.google.com/">
                  <go:slidesCustomData xmlns:go="http://customooxmlschemas.google.com/" textRoundtripDataId="1"/>
                </a:ext>
              </a:extLs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Project Overview</a:t>
            </a:r>
            <a:endParaRPr sz="2100">
              <a:latin typeface="Times New Roman"/>
              <a:ea typeface="Times New Roman"/>
              <a:cs typeface="Times New Roman"/>
              <a:sym typeface="Times New Roman"/>
              <a:extLst>
                <a:ext uri="http://customooxmlschemas.google.com/">
                  <go:slidesCustomData xmlns:go="http://customooxmlschemas.google.com/" textRoundtripDataId="3"/>
                </a:ext>
              </a:extLs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Prototype Design</a:t>
            </a:r>
            <a:endParaRPr sz="2100">
              <a:latin typeface="Times New Roman"/>
              <a:ea typeface="Times New Roman"/>
              <a:cs typeface="Times New Roman"/>
              <a:sym typeface="Times New Roman"/>
              <a:extLst>
                <a:ext uri="http://customooxmlschemas.google.com/">
                  <go:slidesCustomData xmlns:go="http://customooxmlschemas.google.com/" textRoundtripDataId="5"/>
                </a:ext>
              </a:extLs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Demonstration</a:t>
            </a:r>
            <a:endParaRPr sz="2100">
              <a:latin typeface="Times New Roman"/>
              <a:ea typeface="Times New Roman"/>
              <a:cs typeface="Times New Roman"/>
              <a:sym typeface="Times New Roman"/>
              <a:extLst>
                <a:ext uri="http://customooxmlschemas.google.com/">
                  <go:slidesCustomData xmlns:go="http://customooxmlschemas.google.com/" textRoundtripDataId="7"/>
                </a:ext>
              </a:extLs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Supporting Information</a:t>
            </a:r>
            <a:endParaRPr sz="2100">
              <a:latin typeface="Times New Roman"/>
              <a:ea typeface="Times New Roman"/>
              <a:cs typeface="Times New Roman"/>
              <a:sym typeface="Times New Roman"/>
              <a:extLst>
                <a:ext uri="http://customooxmlschemas.google.com/">
                  <go:slidesCustomData xmlns:go="http://customooxmlschemas.google.com/" textRoundtripDataId="9"/>
                </a:ext>
              </a:extLs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Conclusions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g20fb917817d_0_6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665c0a5e1_2_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Fingers and Joints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g13665c0a5e1_2_0"/>
          <p:cNvSpPr txBox="1"/>
          <p:nvPr/>
        </p:nvSpPr>
        <p:spPr>
          <a:xfrm>
            <a:off x="544775" y="1436225"/>
            <a:ext cx="4273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Torsion spring</a:t>
            </a:r>
            <a:r>
              <a:rPr b="0" i="0" lang="en-US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joints for flexibility and spring back</a:t>
            </a:r>
            <a:endParaRPr b="0" i="0" sz="2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Spider wire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front side o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fingers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g13665c0a5e1_2_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  <p:pic>
        <p:nvPicPr>
          <p:cNvPr id="250" name="Google Shape;250;g13665c0a5e1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750" y="2963225"/>
            <a:ext cx="59436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3665c0a5e1_2_0"/>
          <p:cNvSpPr txBox="1"/>
          <p:nvPr/>
        </p:nvSpPr>
        <p:spPr>
          <a:xfrm>
            <a:off x="1635750" y="3752975"/>
            <a:ext cx="12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Finger tip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2" name="Google Shape;252;g13665c0a5e1_2_0"/>
          <p:cNvSpPr txBox="1"/>
          <p:nvPr/>
        </p:nvSpPr>
        <p:spPr>
          <a:xfrm>
            <a:off x="6064450" y="3752975"/>
            <a:ext cx="12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Finger base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cc8cb1e38_3_1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Torsion Spring Selection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g23cc8cb1e38_3_1"/>
          <p:cNvSpPr txBox="1"/>
          <p:nvPr>
            <p:ph idx="1" type="body"/>
          </p:nvPr>
        </p:nvSpPr>
        <p:spPr>
          <a:xfrm>
            <a:off x="528144" y="1292772"/>
            <a:ext cx="8158800" cy="33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Deflection angle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Outside diameter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Leg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length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u="sng">
                <a:latin typeface="Times New Roman"/>
                <a:ea typeface="Times New Roman"/>
                <a:cs typeface="Times New Roman"/>
                <a:sym typeface="Times New Roman"/>
              </a:rPr>
              <a:t>Torque</a:t>
            </a:r>
            <a:endParaRPr b="1" sz="49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g23cc8cb1e38_3_1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Google Shape;261;g23cc8cb1e38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675" y="1686725"/>
            <a:ext cx="40005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665c0a5e1_1_19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Fingers and Joints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g13665c0a5e1_1_19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269" name="Google Shape;269;g13665c0a5e1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126413" y="939011"/>
            <a:ext cx="296227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dbf18e58f_4_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Connection to Palm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g23dbf18e58f_4_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" name="Google Shape;277;g23dbf18e58f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95613" y="759375"/>
            <a:ext cx="315277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dc2217c6a_0_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3dc2217c6a_0_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g23dc2217c6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50" y="1237450"/>
            <a:ext cx="3604526" cy="32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3dc2217c6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450" y="1237450"/>
            <a:ext cx="3400424" cy="32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dc2217c6a_0_9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3dc2217c6a_0_9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4" name="Google Shape;294;g23dc2217c6a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50" y="1301750"/>
            <a:ext cx="3976774" cy="300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3dc2217c6a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100" y="1301750"/>
            <a:ext cx="3361053" cy="30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c532b8ed6_0_17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Palm</a:t>
            </a:r>
            <a:endParaRPr/>
          </a:p>
        </p:txBody>
      </p:sp>
      <p:sp>
        <p:nvSpPr>
          <p:cNvPr id="302" name="Google Shape;302;g23c532b8ed6_0_17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303" name="Google Shape;303;g23c532b8ed6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25" y="1075937"/>
            <a:ext cx="3283750" cy="351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3c532b8ed6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325" y="1135823"/>
            <a:ext cx="2650019" cy="339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665c0a5e1_2_6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Wrist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g13665c0a5e1_2_6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312" name="Google Shape;312;g13665c0a5e1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550" y="1445613"/>
            <a:ext cx="2133600" cy="257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3665c0a5e1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7850" y="1471150"/>
            <a:ext cx="2192100" cy="2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3665c0a5e1_2_6"/>
          <p:cNvSpPr txBox="1"/>
          <p:nvPr/>
        </p:nvSpPr>
        <p:spPr>
          <a:xfrm>
            <a:off x="73475" y="841550"/>
            <a:ext cx="303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Wrist Flexion and E</a:t>
            </a: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xtension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Forearm Rotation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315" name="Google Shape;315;g13665c0a5e1_2_6"/>
          <p:cNvCxnSpPr/>
          <p:nvPr/>
        </p:nvCxnSpPr>
        <p:spPr>
          <a:xfrm>
            <a:off x="2614600" y="1198100"/>
            <a:ext cx="628800" cy="6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g13665c0a5e1_2_6"/>
          <p:cNvCxnSpPr/>
          <p:nvPr/>
        </p:nvCxnSpPr>
        <p:spPr>
          <a:xfrm>
            <a:off x="1706250" y="1591950"/>
            <a:ext cx="1065600" cy="18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665c0a5e1_0_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Forearm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g13665c0a5e1_0_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324" name="Google Shape;324;g13665c0a5e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00" y="1204198"/>
            <a:ext cx="39433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3665c0a5e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00" y="1790273"/>
            <a:ext cx="4438800" cy="156295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3665c0a5e1_0_0"/>
          <p:cNvSpPr txBox="1"/>
          <p:nvPr/>
        </p:nvSpPr>
        <p:spPr>
          <a:xfrm>
            <a:off x="877950" y="3922250"/>
            <a:ext cx="29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First Iteration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g13665c0a5e1_0_0"/>
          <p:cNvSpPr txBox="1"/>
          <p:nvPr/>
        </p:nvSpPr>
        <p:spPr>
          <a:xfrm>
            <a:off x="5297950" y="3922250"/>
            <a:ext cx="29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Final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dbf18e58f_7_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Forearm Cover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g23dbf18e58f_7_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335" name="Google Shape;335;g23dbf18e58f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504948"/>
            <a:ext cx="42672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7f54eaae9_0_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g207f54eaae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150" y="1263150"/>
            <a:ext cx="1327450" cy="261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07f54eaae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0526" y="1163303"/>
            <a:ext cx="2092700" cy="28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07f54eaae9_0_0"/>
          <p:cNvSpPr txBox="1"/>
          <p:nvPr/>
        </p:nvSpPr>
        <p:spPr>
          <a:xfrm>
            <a:off x="4785725" y="2156100"/>
            <a:ext cx="309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market prosthetic arms are expensive and difficult to maintain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g207f54eaae9_0_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3cc8cb1e38_1_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Elbow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g23cc8cb1e38_1_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343" name="Google Shape;343;g23cc8cb1e3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739" y="1761438"/>
            <a:ext cx="4365628" cy="230801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3cc8cb1e38_1_0"/>
          <p:cNvSpPr txBox="1"/>
          <p:nvPr/>
        </p:nvSpPr>
        <p:spPr>
          <a:xfrm>
            <a:off x="869500" y="1085850"/>
            <a:ext cx="7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1:1.71 Gear Ratio</a:t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3c4c142e38_0_19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Electronics Selection</a:t>
            </a:r>
            <a:endParaRPr/>
          </a:p>
        </p:txBody>
      </p:sp>
      <p:sp>
        <p:nvSpPr>
          <p:cNvPr id="351" name="Google Shape;351;g23c4c142e38_0_19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352" name="Google Shape;352;g23c4c142e38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00" y="1176749"/>
            <a:ext cx="2669649" cy="266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3c4c142e38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350" y="1598287"/>
            <a:ext cx="2885575" cy="2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3c4c142e38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5425" y="1837411"/>
            <a:ext cx="3342625" cy="179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c4c142e38_0_29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Electronics Selection</a:t>
            </a:r>
            <a:endParaRPr/>
          </a:p>
        </p:txBody>
      </p:sp>
      <p:sp>
        <p:nvSpPr>
          <p:cNvPr id="361" name="Google Shape;361;g23c4c142e38_0_29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362" name="Google Shape;362;g23c4c142e3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075" y="1701950"/>
            <a:ext cx="2700550" cy="24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3c4c142e3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800" y="1268550"/>
            <a:ext cx="3551600" cy="30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3c4c142e38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75" y="1826298"/>
            <a:ext cx="1747000" cy="2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3c4c142e38_0_42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Electronics Selection</a:t>
            </a:r>
            <a:endParaRPr/>
          </a:p>
        </p:txBody>
      </p:sp>
      <p:sp>
        <p:nvSpPr>
          <p:cNvPr id="371" name="Google Shape;371;g23c4c142e38_0_42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372" name="Google Shape;372;g23c4c142e38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800" y="1136513"/>
            <a:ext cx="1508125" cy="15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3c4c142e38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500" y="1232962"/>
            <a:ext cx="1246350" cy="13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3c4c142e38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900" y="2717525"/>
            <a:ext cx="2877924" cy="17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3c4c142e38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2275" y="2644650"/>
            <a:ext cx="2999400" cy="17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3c4c142e38_0_55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Electronics Selection</a:t>
            </a:r>
            <a:endParaRPr/>
          </a:p>
        </p:txBody>
      </p:sp>
      <p:sp>
        <p:nvSpPr>
          <p:cNvPr id="382" name="Google Shape;382;g23c4c142e38_0_55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383" name="Google Shape;383;g23c4c142e38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50" y="1525224"/>
            <a:ext cx="2434075" cy="24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3c4c142e38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8125" y="1875294"/>
            <a:ext cx="2228675" cy="1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3c4c142e38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125" y="1555237"/>
            <a:ext cx="2033025" cy="20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c4c142e38_0_1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Electronics Wiring</a:t>
            </a:r>
            <a:endParaRPr/>
          </a:p>
        </p:txBody>
      </p:sp>
      <p:sp>
        <p:nvSpPr>
          <p:cNvPr id="392" name="Google Shape;392;g23c4c142e38_0_1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393" name="Google Shape;393;g23c4c142e3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850" y="1181438"/>
            <a:ext cx="4936300" cy="323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665c0a5e1_0_6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Coding Logic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g13665c0a5e1_0_6"/>
          <p:cNvSpPr txBox="1"/>
          <p:nvPr>
            <p:ph idx="12" type="sldNum"/>
          </p:nvPr>
        </p:nvSpPr>
        <p:spPr>
          <a:xfrm>
            <a:off x="6553350" y="4774738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401" name="Google Shape;401;g13665c0a5e1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0948"/>
            <a:ext cx="8839200" cy="324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3665c0a5e1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75" y="1476902"/>
            <a:ext cx="2655174" cy="10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3c4c142e38_0_1"/>
          <p:cNvSpPr txBox="1"/>
          <p:nvPr>
            <p:ph type="title"/>
          </p:nvPr>
        </p:nvSpPr>
        <p:spPr>
          <a:xfrm>
            <a:off x="527994" y="532298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Autonomous Movement</a:t>
            </a:r>
            <a:endParaRPr/>
          </a:p>
        </p:txBody>
      </p:sp>
      <p:sp>
        <p:nvSpPr>
          <p:cNvPr id="409" name="Google Shape;409;g23c4c142e38_0_1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410" name="Google Shape;410;g23c4c142e3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750" y="1012588"/>
            <a:ext cx="1827149" cy="35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3c4c142e38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175" y="1391412"/>
            <a:ext cx="2802150" cy="2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3c4c142e38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325" y="2255102"/>
            <a:ext cx="2655174" cy="10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3c532b8ed6_0_28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Scalability</a:t>
            </a:r>
            <a:endParaRPr/>
          </a:p>
        </p:txBody>
      </p:sp>
      <p:sp>
        <p:nvSpPr>
          <p:cNvPr id="419" name="Google Shape;419;g23c532b8ed6_0_28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420" name="Google Shape;420;g23c532b8ed6_0_28"/>
          <p:cNvPicPr preferRelativeResize="0"/>
          <p:nvPr/>
        </p:nvPicPr>
        <p:blipFill rotWithShape="1">
          <a:blip r:embed="rId3">
            <a:alphaModFix/>
          </a:blip>
          <a:srcRect b="23808" l="8154" r="15637" t="6533"/>
          <a:stretch/>
        </p:blipFill>
        <p:spPr>
          <a:xfrm>
            <a:off x="168500" y="1603298"/>
            <a:ext cx="3295650" cy="2362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1" name="Google Shape;421;g23c532b8ed6_0_28"/>
          <p:cNvGraphicFramePr/>
          <p:nvPr/>
        </p:nvGraphicFramePr>
        <p:xfrm>
          <a:off x="3569500" y="212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{368DD9BA-C29F-44D7-8024-86500A8D3458}</a:tableStyleId>
              </a:tblPr>
              <a:tblGrid>
                <a:gridCol w="1128550"/>
                <a:gridCol w="1157475"/>
                <a:gridCol w="1032100"/>
                <a:gridCol w="1138200"/>
                <a:gridCol w="1061025"/>
              </a:tblGrid>
              <a:tr h="465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D1@PB Sketch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D2@PB Sketch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D3@PB Sketch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D5@PB Sketch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Default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3.75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3.75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Fifteen Sixteenths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Seven Eighths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3cbfea3696_0_3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Drawings</a:t>
            </a:r>
            <a:endParaRPr/>
          </a:p>
        </p:txBody>
      </p:sp>
      <p:sp>
        <p:nvSpPr>
          <p:cNvPr id="428" name="Google Shape;428;g23cbfea3696_0_3"/>
          <p:cNvSpPr txBox="1"/>
          <p:nvPr>
            <p:ph idx="1" type="body"/>
          </p:nvPr>
        </p:nvSpPr>
        <p:spPr>
          <a:xfrm>
            <a:off x="478150" y="2392925"/>
            <a:ext cx="3072300" cy="70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Exploded Views</a:t>
            </a:r>
            <a:endParaRPr sz="2800"/>
          </a:p>
        </p:txBody>
      </p:sp>
      <p:sp>
        <p:nvSpPr>
          <p:cNvPr id="429" name="Google Shape;429;g23cbfea3696_0_3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430" name="Google Shape;430;g23cbfea369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829" y="1214200"/>
            <a:ext cx="4284171" cy="33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665c0a5e1_3_17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g13665c0a5e1_3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7700" y="1132100"/>
            <a:ext cx="5579707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3665c0a5e1_3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7700" y="2884700"/>
            <a:ext cx="5579700" cy="16452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3665c0a5e1_3_17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3cbfea3696_0_1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Analysis Overview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g23cbfea3696_0_1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  <p:sp>
        <p:nvSpPr>
          <p:cNvPr id="438" name="Google Shape;438;g23cbfea3696_0_10"/>
          <p:cNvSpPr txBox="1"/>
          <p:nvPr/>
        </p:nvSpPr>
        <p:spPr>
          <a:xfrm>
            <a:off x="635800" y="1228725"/>
            <a:ext cx="57267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Spool Radius Selection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Distance traveled by each finger = 1.10”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180 degrees of rotation from each servo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Found radius of 0.35 inches from circumference calculations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9" name="Google Shape;439;g23cbfea369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663" y="2427213"/>
            <a:ext cx="235267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3da0a933e7_0_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Analysis Overview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g23da0a933e7_0_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sp>
        <p:nvSpPr>
          <p:cNvPr id="447" name="Google Shape;447;g23da0a933e7_0_0"/>
          <p:cNvSpPr txBox="1"/>
          <p:nvPr/>
        </p:nvSpPr>
        <p:spPr>
          <a:xfrm>
            <a:off x="364250" y="1000513"/>
            <a:ext cx="22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Gear Ratio selection:</a:t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48" name="Google Shape;448;g23da0a933e7_0_0"/>
          <p:cNvGrpSpPr/>
          <p:nvPr/>
        </p:nvGrpSpPr>
        <p:grpSpPr>
          <a:xfrm>
            <a:off x="3852825" y="1280413"/>
            <a:ext cx="5128775" cy="1622038"/>
            <a:chOff x="3449575" y="2314575"/>
            <a:chExt cx="5128775" cy="1622038"/>
          </a:xfrm>
        </p:grpSpPr>
        <p:sp>
          <p:nvSpPr>
            <p:cNvPr id="449" name="Google Shape;449;g23da0a933e7_0_0"/>
            <p:cNvSpPr/>
            <p:nvPr/>
          </p:nvSpPr>
          <p:spPr>
            <a:xfrm>
              <a:off x="4467875" y="3048875"/>
              <a:ext cx="201600" cy="201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g23da0a933e7_0_0"/>
            <p:cNvSpPr/>
            <p:nvPr/>
          </p:nvSpPr>
          <p:spPr>
            <a:xfrm>
              <a:off x="3721225" y="3048875"/>
              <a:ext cx="201600" cy="201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g23da0a933e7_0_0"/>
            <p:cNvSpPr/>
            <p:nvPr/>
          </p:nvSpPr>
          <p:spPr>
            <a:xfrm>
              <a:off x="6979200" y="2944025"/>
              <a:ext cx="411300" cy="411300"/>
            </a:xfrm>
            <a:prstGeom prst="flowChar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g23da0a933e7_0_0"/>
            <p:cNvSpPr txBox="1"/>
            <p:nvPr/>
          </p:nvSpPr>
          <p:spPr>
            <a:xfrm>
              <a:off x="3449575" y="3252300"/>
              <a:ext cx="744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Times New Roman"/>
                  <a:ea typeface="Times New Roman"/>
                  <a:cs typeface="Times New Roman"/>
                  <a:sym typeface="Times New Roman"/>
                </a:rPr>
                <a:t>Servo Axis</a:t>
              </a:r>
              <a:endParaRPr sz="9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3" name="Google Shape;453;g23da0a933e7_0_0"/>
            <p:cNvSpPr txBox="1"/>
            <p:nvPr/>
          </p:nvSpPr>
          <p:spPr>
            <a:xfrm>
              <a:off x="4196225" y="3259200"/>
              <a:ext cx="74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Times New Roman"/>
                  <a:ea typeface="Times New Roman"/>
                  <a:cs typeface="Times New Roman"/>
                  <a:sym typeface="Times New Roman"/>
                </a:rPr>
                <a:t>Elbow Gear</a:t>
              </a:r>
              <a:r>
                <a:rPr lang="en-US" sz="900">
                  <a:latin typeface="Times New Roman"/>
                  <a:ea typeface="Times New Roman"/>
                  <a:cs typeface="Times New Roman"/>
                  <a:sym typeface="Times New Roman"/>
                </a:rPr>
                <a:t> Axis</a:t>
              </a:r>
              <a:endParaRPr sz="9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4" name="Google Shape;454;g23da0a933e7_0_0"/>
            <p:cNvSpPr txBox="1"/>
            <p:nvPr/>
          </p:nvSpPr>
          <p:spPr>
            <a:xfrm>
              <a:off x="6171750" y="2918825"/>
              <a:ext cx="74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Times New Roman"/>
                  <a:ea typeface="Times New Roman"/>
                  <a:cs typeface="Times New Roman"/>
                  <a:sym typeface="Times New Roman"/>
                </a:rPr>
                <a:t>Center of Mass</a:t>
              </a:r>
              <a:endParaRPr sz="9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55" name="Google Shape;455;g23da0a933e7_0_0"/>
            <p:cNvCxnSpPr/>
            <p:nvPr/>
          </p:nvCxnSpPr>
          <p:spPr>
            <a:xfrm>
              <a:off x="4576475" y="2598900"/>
              <a:ext cx="260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g23da0a933e7_0_0"/>
            <p:cNvCxnSpPr/>
            <p:nvPr/>
          </p:nvCxnSpPr>
          <p:spPr>
            <a:xfrm rot="10800000">
              <a:off x="4568675" y="2443800"/>
              <a:ext cx="0" cy="58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g23da0a933e7_0_0"/>
            <p:cNvCxnSpPr/>
            <p:nvPr/>
          </p:nvCxnSpPr>
          <p:spPr>
            <a:xfrm rot="10800000">
              <a:off x="7184850" y="2443625"/>
              <a:ext cx="0" cy="50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8" name="Google Shape;458;g23da0a933e7_0_0"/>
            <p:cNvSpPr/>
            <p:nvPr/>
          </p:nvSpPr>
          <p:spPr>
            <a:xfrm>
              <a:off x="7116150" y="3404700"/>
              <a:ext cx="137400" cy="3231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g23da0a933e7_0_0"/>
            <p:cNvSpPr txBox="1"/>
            <p:nvPr/>
          </p:nvSpPr>
          <p:spPr>
            <a:xfrm>
              <a:off x="7015050" y="3613513"/>
              <a:ext cx="339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sz="9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0" name="Google Shape;460;g23da0a933e7_0_0"/>
            <p:cNvSpPr txBox="1"/>
            <p:nvPr/>
          </p:nvSpPr>
          <p:spPr>
            <a:xfrm>
              <a:off x="5504300" y="2314575"/>
              <a:ext cx="744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Times New Roman"/>
                  <a:ea typeface="Times New Roman"/>
                  <a:cs typeface="Times New Roman"/>
                  <a:sym typeface="Times New Roman"/>
                </a:rPr>
                <a:t>16.5”</a:t>
              </a:r>
              <a:endParaRPr sz="9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1" name="Google Shape;461;g23da0a933e7_0_0"/>
            <p:cNvSpPr txBox="1"/>
            <p:nvPr/>
          </p:nvSpPr>
          <p:spPr>
            <a:xfrm>
              <a:off x="7354650" y="2849525"/>
              <a:ext cx="12237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Times New Roman"/>
                  <a:ea typeface="Times New Roman"/>
                  <a:cs typeface="Times New Roman"/>
                  <a:sym typeface="Times New Roman"/>
                </a:rPr>
                <a:t>arm = 2.1 lbs</a:t>
              </a:r>
              <a:endParaRPr sz="9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Times New Roman"/>
                  <a:ea typeface="Times New Roman"/>
                  <a:cs typeface="Times New Roman"/>
                  <a:sym typeface="Times New Roman"/>
                </a:rPr>
                <a:t>cue ball = 0.4 lbs</a:t>
              </a:r>
              <a:endParaRPr sz="9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Times New Roman"/>
                  <a:ea typeface="Times New Roman"/>
                  <a:cs typeface="Times New Roman"/>
                  <a:sym typeface="Times New Roman"/>
                </a:rPr>
                <a:t>total mass = 2.5 lbs</a:t>
              </a:r>
              <a:endParaRPr sz="9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62" name="Google Shape;462;g23da0a933e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604" y="1415673"/>
            <a:ext cx="1681196" cy="8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3da0a933e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6813"/>
            <a:ext cx="3622394" cy="101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3da0a933e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9688" y="3365325"/>
            <a:ext cx="1343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3da0a933e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0325" y="2902450"/>
            <a:ext cx="24669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3da0a933e7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4909" y="3365325"/>
            <a:ext cx="2792089" cy="11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cbfea3696_0_26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and Verification</a:t>
            </a:r>
            <a:endParaRPr/>
          </a:p>
        </p:txBody>
      </p:sp>
      <p:sp>
        <p:nvSpPr>
          <p:cNvPr id="473" name="Google Shape;473;g23cbfea3696_0_26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474" name="Google Shape;474;g23cbfea3696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288" y="1364975"/>
            <a:ext cx="2608524" cy="26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3c532b8ed6_0_39"/>
          <p:cNvSpPr txBox="1"/>
          <p:nvPr>
            <p:ph type="title"/>
          </p:nvPr>
        </p:nvSpPr>
        <p:spPr>
          <a:xfrm>
            <a:off x="492594" y="2331598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Times New Roman"/>
                <a:ea typeface="Times New Roman"/>
                <a:cs typeface="Times New Roman"/>
                <a:sym typeface="Times New Roman"/>
              </a:rPr>
              <a:t>Demonstration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g23c532b8ed6_0_39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3cbfea3696_0_47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100">
                <a:latin typeface="Times New Roman"/>
                <a:ea typeface="Times New Roman"/>
                <a:cs typeface="Times New Roman"/>
                <a:sym typeface="Times New Roman"/>
              </a:rPr>
              <a:t>Ethical &amp; Safety Considerations</a:t>
            </a:r>
            <a:endParaRPr sz="4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g23cbfea3696_0_47"/>
          <p:cNvSpPr txBox="1"/>
          <p:nvPr>
            <p:ph idx="1" type="body"/>
          </p:nvPr>
        </p:nvSpPr>
        <p:spPr>
          <a:xfrm>
            <a:off x="324375" y="1162350"/>
            <a:ext cx="5260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Accessibility (costs)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3D Printable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Easily Scalable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Safe Design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Components within operating limitations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Components safe within arm and user protected from electrical hazard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9" name="Google Shape;489;g23cbfea3696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2325" y="1273673"/>
            <a:ext cx="3254626" cy="200566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3cbfea3696_0_47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3cbfea3696_0_55"/>
          <p:cNvSpPr txBox="1"/>
          <p:nvPr>
            <p:ph type="title"/>
          </p:nvPr>
        </p:nvSpPr>
        <p:spPr>
          <a:xfrm>
            <a:off x="528150" y="583325"/>
            <a:ext cx="8158800" cy="10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Global, Economic, Environmental, and Societal Considerations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g23cbfea3696_0_55"/>
          <p:cNvSpPr txBox="1"/>
          <p:nvPr>
            <p:ph idx="1" type="body"/>
          </p:nvPr>
        </p:nvSpPr>
        <p:spPr>
          <a:xfrm>
            <a:off x="528150" y="1614125"/>
            <a:ext cx="5781900" cy="28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Global accessibility - Open sourcing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300"/>
              <a:buFont typeface="Times New Roman"/>
              <a:buChar char="–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Easily accessible file format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Environmental concerns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–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PETG is readily recyclable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3D Printer accessibility has increased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–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Low-class families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–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Accessible through schools and community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8" name="Google Shape;498;g23cbfea3696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0051" y="1708400"/>
            <a:ext cx="2651075" cy="25009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23cbfea3696_0_55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3cbfea3696_0_63"/>
          <p:cNvSpPr txBox="1"/>
          <p:nvPr>
            <p:ph type="title"/>
          </p:nvPr>
        </p:nvSpPr>
        <p:spPr>
          <a:xfrm>
            <a:off x="528144" y="5374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Applicable Standards &amp; Codes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g23cbfea3696_0_63"/>
          <p:cNvSpPr txBox="1"/>
          <p:nvPr>
            <p:ph idx="1" type="body"/>
          </p:nvPr>
        </p:nvSpPr>
        <p:spPr>
          <a:xfrm>
            <a:off x="528144" y="1126847"/>
            <a:ext cx="8158800" cy="33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The World Health Organization (WHO) outlines a plethora of guidelines and standards to follow for designing, sellings, and maintaining prosthetics.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The product should: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Be functional,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Not endanger user safety,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Be durable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Have the best possible cosmetic appearance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Be relatively lightweight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Adaptable to the majority of users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g23cbfea3696_0_63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3cbfea3696_0_7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High Level Gantt Chart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g23cbfea3696_0_7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515" name="Google Shape;515;g23cbfea3696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063" y="1139823"/>
            <a:ext cx="7175882" cy="339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3cbfea3696_0_77"/>
          <p:cNvSpPr txBox="1"/>
          <p:nvPr>
            <p:ph type="title"/>
          </p:nvPr>
        </p:nvSpPr>
        <p:spPr>
          <a:xfrm>
            <a:off x="577444" y="5551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Summary of Gantt Chart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g23cbfea3696_0_77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  <p:sp>
        <p:nvSpPr>
          <p:cNvPr id="523" name="Google Shape;523;g23cbfea3696_0_77"/>
          <p:cNvSpPr txBox="1"/>
          <p:nvPr/>
        </p:nvSpPr>
        <p:spPr>
          <a:xfrm>
            <a:off x="-129650" y="1350975"/>
            <a:ext cx="3621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Finalize the conceptual design by February 20th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the first prototype by March 10th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the second prototype by April 21st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the third and final prototype by May 8th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4" name="Google Shape;524;g23cbfea3696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949" y="1214104"/>
            <a:ext cx="1598875" cy="3020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23cbfea3696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650" y="1214100"/>
            <a:ext cx="2038346" cy="30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23cbfea3696_0_77"/>
          <p:cNvSpPr txBox="1"/>
          <p:nvPr/>
        </p:nvSpPr>
        <p:spPr>
          <a:xfrm>
            <a:off x="3510150" y="4192300"/>
            <a:ext cx="150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First prototype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g23cbfea3696_0_77"/>
          <p:cNvSpPr txBox="1"/>
          <p:nvPr/>
        </p:nvSpPr>
        <p:spPr>
          <a:xfrm>
            <a:off x="5422725" y="4192300"/>
            <a:ext cx="177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Second prototype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Google Shape;528;g23cbfea3696_0_77"/>
          <p:cNvSpPr txBox="1"/>
          <p:nvPr/>
        </p:nvSpPr>
        <p:spPr>
          <a:xfrm>
            <a:off x="7360350" y="4192300"/>
            <a:ext cx="15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Third prototype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9" name="Google Shape;529;g23cbfea3696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9275" y="1214100"/>
            <a:ext cx="1361155" cy="30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3cbfea3696_0_90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Bill of Materials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g23cbfea3696_0_9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537" name="Google Shape;537;g23cbfea3696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763" y="1063625"/>
            <a:ext cx="5743975" cy="3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3cbfea3696_0_90"/>
          <p:cNvSpPr txBox="1"/>
          <p:nvPr/>
        </p:nvSpPr>
        <p:spPr>
          <a:xfrm>
            <a:off x="135725" y="1185875"/>
            <a:ext cx="19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7f54eaae9_0_6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Statement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g207f54eaae9_0_6"/>
          <p:cNvSpPr txBox="1"/>
          <p:nvPr>
            <p:ph idx="1" type="body"/>
          </p:nvPr>
        </p:nvSpPr>
        <p:spPr>
          <a:xfrm>
            <a:off x="528144" y="1292772"/>
            <a:ext cx="8158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project is targeted to individuals with limited resources and financial means to purchase a prosthetic device. This project involves creating a 3D-printed prosthetic arm and hand that can be constructed by the patient with limited technical expertise. Created parts must then be scalable for a variety of hand and arm sizes. The parts must then be controllable with simple pressure feedback. </a:t>
            </a:r>
            <a:endParaRPr sz="3800"/>
          </a:p>
        </p:txBody>
      </p:sp>
      <p:sp>
        <p:nvSpPr>
          <p:cNvPr id="125" name="Google Shape;125;g207f54eaae9_0_6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3cbfea3696_0_98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Bill of Materials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g23cbfea3696_0_98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  <p:sp>
        <p:nvSpPr>
          <p:cNvPr id="546" name="Google Shape;546;g23cbfea3696_0_98"/>
          <p:cNvSpPr txBox="1"/>
          <p:nvPr/>
        </p:nvSpPr>
        <p:spPr>
          <a:xfrm>
            <a:off x="264325" y="1207300"/>
            <a:ext cx="38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47" name="Google Shape;547;g23cbfea3696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700" y="1207300"/>
            <a:ext cx="6229701" cy="32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3cbfea3696_0_106"/>
          <p:cNvSpPr txBox="1"/>
          <p:nvPr>
            <p:ph type="title"/>
          </p:nvPr>
        </p:nvSpPr>
        <p:spPr>
          <a:xfrm>
            <a:off x="5193600" y="2331588"/>
            <a:ext cx="3493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Cost Estimate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g23cbfea3696_0_106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graphicFrame>
        <p:nvGraphicFramePr>
          <p:cNvPr id="555" name="Google Shape;555;g23cbfea3696_0_106"/>
          <p:cNvGraphicFramePr/>
          <p:nvPr/>
        </p:nvGraphicFramePr>
        <p:xfrm>
          <a:off x="224550" y="5651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{D2CC4152-9F76-4C80-B4DC-C0E6F31B450B}</a:tableStyleId>
              </a:tblPr>
              <a:tblGrid>
                <a:gridCol w="1643075"/>
                <a:gridCol w="1404925"/>
                <a:gridCol w="1524000"/>
              </a:tblGrid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1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kg Spool PETG Filament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$23.99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kg Spool TPU Filament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$30.99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SpiderWire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$12.88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MG90S 9g Servo (4 pk)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$14.98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Torsion Spring (6 pk)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$19.53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Force Sensor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$11.23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MG996R (4 pk)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$20.99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DS3235 35 KG Servo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$29.99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Mount Screws (Various)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$37.33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Arduino Mega 2560 R3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$20.99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1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Adjustable Buck Converter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$13.99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1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7.4V 2000mAh LiPo Battery (2 pk)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$31.99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Jumper Wires (Various)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$18.97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HTM 128pc Screwdriver Toolkit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$24.99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4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$312.84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3cc8cb1e38_1_33"/>
          <p:cNvSpPr txBox="1"/>
          <p:nvPr>
            <p:ph type="title"/>
          </p:nvPr>
        </p:nvSpPr>
        <p:spPr>
          <a:xfrm>
            <a:off x="2319900" y="555850"/>
            <a:ext cx="4504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Recommendations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g23cc8cb1e38_1_33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sp>
        <p:nvSpPr>
          <p:cNvPr id="563" name="Google Shape;563;g23cc8cb1e38_1_33"/>
          <p:cNvSpPr txBox="1"/>
          <p:nvPr/>
        </p:nvSpPr>
        <p:spPr>
          <a:xfrm>
            <a:off x="510300" y="1412400"/>
            <a:ext cx="8123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Obtain a higher torque servo for the elbow, or utilize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pulley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system.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Reduce electronics to a custom PCB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Enhance ease of assembly with snap-fits where possible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Improve human-like aesthetics in wrist and palm area (increased contours)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Compatibility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with a better controller or input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0fb917817d_0_12"/>
          <p:cNvSpPr txBox="1"/>
          <p:nvPr>
            <p:ph idx="1" type="body"/>
          </p:nvPr>
        </p:nvSpPr>
        <p:spPr>
          <a:xfrm>
            <a:off x="528144" y="1285697"/>
            <a:ext cx="8158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A complete model of the arm in SolidWorks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Dabble controller that allows the hand to be opened and closed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Hand grips both an egg without crushing it and a cue ball without dropping it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Focus on aesthetics and electronics/wire management moving forward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g20fb917817d_0_12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Summary &amp; Conclusions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1" name="Google Shape;571;g20fb917817d_0_12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0fb917817d_0_18"/>
          <p:cNvSpPr txBox="1"/>
          <p:nvPr>
            <p:ph type="title"/>
          </p:nvPr>
        </p:nvSpPr>
        <p:spPr>
          <a:xfrm>
            <a:off x="528144" y="2331598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g20fb917817d_0_18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3dbf18e58f_8_0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585" name="Google Shape;585;g23dbf18e58f_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725" y="1136900"/>
            <a:ext cx="1922550" cy="34189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23dbf18e58f_8_0"/>
          <p:cNvSpPr txBox="1"/>
          <p:nvPr/>
        </p:nvSpPr>
        <p:spPr>
          <a:xfrm rot="-836317">
            <a:off x="1318606" y="1718548"/>
            <a:ext cx="2092309" cy="4154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mic Sans MS"/>
                <a:ea typeface="Comic Sans MS"/>
                <a:cs typeface="Comic Sans MS"/>
                <a:sym typeface="Comic Sans MS"/>
              </a:rPr>
              <a:t>Team 2 is #1!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7f54eaae9_0_12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Deliverables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g207f54eaae9_0_12"/>
          <p:cNvSpPr txBox="1"/>
          <p:nvPr>
            <p:ph idx="1" type="body"/>
          </p:nvPr>
        </p:nvSpPr>
        <p:spPr>
          <a:xfrm>
            <a:off x="528144" y="1292772"/>
            <a:ext cx="8158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1. A complete model of the hand and forearm in SolidWorks. 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2. A complete set of STL files for printing the hand and arm.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3. An assembled prototype of the hand and arm.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4. A supporting controller that allows the hand to be opened and closed. 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5. Implementation of a feedback mechanism that allows the hand to grip both an egg without crushing it and a cue ball without dropping it.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6. Documentation for future development.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/>
          </a:p>
        </p:txBody>
      </p:sp>
      <p:sp>
        <p:nvSpPr>
          <p:cNvPr id="133" name="Google Shape;133;g207f54eaae9_0_12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7f54eaae9_0_18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Constraints / Specifications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g207f54eaae9_0_18"/>
          <p:cNvSpPr txBox="1"/>
          <p:nvPr>
            <p:ph idx="1" type="body"/>
          </p:nvPr>
        </p:nvSpPr>
        <p:spPr>
          <a:xfrm>
            <a:off x="528144" y="1292772"/>
            <a:ext cx="8158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1. The dimensions of the hand and arm must match that of Dr. Ronald Brockhoff.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2. The completed model must be scalable to different sizes.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3. All components must be easily purchasable.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4. Upon completion, all files must be uploaded to a public repository.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900"/>
          </a:p>
        </p:txBody>
      </p:sp>
      <p:sp>
        <p:nvSpPr>
          <p:cNvPr id="141" name="Google Shape;141;g207f54eaae9_0_18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c532b8ed6_0_46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Dr. Brockhoff Hand Dimension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23c532b8ed6_0_46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149" name="Google Shape;149;g23c532b8ed6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50" y="1107837"/>
            <a:ext cx="2197901" cy="291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3c532b8ed6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850" y="1107837"/>
            <a:ext cx="2133600" cy="29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3c532b8ed6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451" y="1107837"/>
            <a:ext cx="2197899" cy="292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3c532b8ed6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7150" y="1107838"/>
            <a:ext cx="2197900" cy="2926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g23c532b8ed6_0_61"/>
          <p:cNvGraphicFramePr/>
          <p:nvPr/>
        </p:nvGraphicFramePr>
        <p:xfrm>
          <a:off x="561975" y="108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{368DD9BA-C29F-44D7-8024-86500A8D3458}</a:tableStyleId>
              </a:tblPr>
              <a:tblGrid>
                <a:gridCol w="2133600"/>
                <a:gridCol w="18764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Name From Images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Dimension [in.]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1.375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1.625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2.125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4.250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1.125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2.375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3.750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1.125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2.375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2.125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9" name="Google Shape;159;g23c532b8ed6_0_61"/>
          <p:cNvSpPr txBox="1"/>
          <p:nvPr>
            <p:ph type="title"/>
          </p:nvPr>
        </p:nvSpPr>
        <p:spPr>
          <a:xfrm>
            <a:off x="528144" y="583323"/>
            <a:ext cx="8158800" cy="48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Dr. Brockhoff Hand Dimension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g23c532b8ed6_0_61"/>
          <p:cNvSpPr txBox="1"/>
          <p:nvPr>
            <p:ph idx="12" type="sldNum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  <p:graphicFrame>
        <p:nvGraphicFramePr>
          <p:cNvPr id="161" name="Google Shape;161;g23c532b8ed6_0_61"/>
          <p:cNvGraphicFramePr/>
          <p:nvPr/>
        </p:nvGraphicFramePr>
        <p:xfrm>
          <a:off x="4572000" y="108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{368DD9BA-C29F-44D7-8024-86500A8D3458}</a:tableStyleId>
              </a:tblPr>
              <a:tblGrid>
                <a:gridCol w="2133600"/>
                <a:gridCol w="18764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Name From Image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Dimension [in.]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2.375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1.875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2.250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2.750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2.250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1.625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C10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C12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1.625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C13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1.750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C14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2.250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C15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C16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W15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3.750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W16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H15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H16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1.375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10.500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2010-04-12T23:12:02Z</dcterms:created>
  <dc:creator>Diana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